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notesMasterIdLst>
    <p:notesMasterId r:id="rId4"/>
  </p:notesMasterIdLst>
  <p:handoutMasterIdLst>
    <p:handoutMasterId r:id="rId5"/>
  </p:handoutMasterIdLst>
  <p:sldIdLst>
    <p:sldId id="357" r:id="rId2"/>
    <p:sldId id="358" r:id="rId3"/>
  </p:sldIdLst>
  <p:sldSz cx="9144000" cy="6858000" type="letter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CC6E5E"/>
    <a:srgbClr val="E65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680" autoAdjust="0"/>
    <p:restoredTop sz="94675" autoAdjust="0"/>
  </p:normalViewPr>
  <p:slideViewPr>
    <p:cSldViewPr snapToGrid="0">
      <p:cViewPr varScale="1">
        <p:scale>
          <a:sx n="114" d="100"/>
          <a:sy n="114" d="100"/>
        </p:scale>
        <p:origin x="2154" y="114"/>
      </p:cViewPr>
      <p:guideLst>
        <p:guide orient="horz" pos="2160"/>
        <p:guide pos="384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-3150" y="-78"/>
      </p:cViewPr>
      <p:guideLst>
        <p:guide orient="horz" pos="2932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/>
              <a:t>Alleghany Highlands Public Schools 
2023-2024</a:t>
            </a:r>
          </a:p>
          <a:p>
            <a:pPr>
              <a:defRPr sz="1200" b="1"/>
            </a:pPr>
            <a:r>
              <a:rPr lang="en-US" dirty="0"/>
              <a:t> Budgeted Revenue Summary-School Operating Fund</a:t>
            </a:r>
          </a:p>
        </c:rich>
      </c:tx>
      <c:layout>
        <c:manualLayout>
          <c:xMode val="edge"/>
          <c:yMode val="edge"/>
          <c:x val="0.20092378752886836"/>
          <c:y val="2.8985507246376812E-2"/>
        </c:manualLayout>
      </c:layout>
      <c:overlay val="0"/>
      <c:spPr>
        <a:noFill/>
        <a:ln w="2540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title>
    <c:autoTitleDeleted val="0"/>
    <c:view3D>
      <c:rotX val="50"/>
      <c:rotY val="10"/>
      <c:rAngAx val="0"/>
      <c:perspective val="0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3140877598152424"/>
          <c:y val="0.2916671826652773"/>
          <c:w val="0.33833718244803695"/>
          <c:h val="0.45652254678043402"/>
        </c:manualLayout>
      </c:layout>
      <c:pie3DChart>
        <c:varyColors val="1"/>
        <c:ser>
          <c:idx val="0"/>
          <c:order val="0"/>
          <c:explosion val="2"/>
          <c:dPt>
            <c:idx val="0"/>
            <c:bubble3D val="0"/>
            <c:spPr>
              <a:solidFill>
                <a:schemeClr val="accent2">
                  <a:shade val="6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DE79-40E7-9620-6595B2D20ED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DE79-40E7-9620-6595B2D20EDE}"/>
              </c:ext>
            </c:extLst>
          </c:dPt>
          <c:dPt>
            <c:idx val="2"/>
            <c:bubble3D val="0"/>
            <c:spPr>
              <a:solidFill>
                <a:schemeClr val="accent2">
                  <a:tint val="6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DE79-40E7-9620-6595B2D20EDE}"/>
              </c:ext>
            </c:extLst>
          </c:dPt>
          <c:dPt>
            <c:idx val="3"/>
            <c:bubble3D val="0"/>
            <c:spPr>
              <a:solidFill>
                <a:schemeClr val="accent2">
                  <a:tint val="3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DE79-40E7-9620-6595B2D20EDE}"/>
              </c:ext>
            </c:extLst>
          </c:dPt>
          <c:dPt>
            <c:idx val="4"/>
            <c:bubble3D val="0"/>
            <c:spPr>
              <a:solidFill>
                <a:schemeClr val="accent2">
                  <a:tint val="9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DE79-40E7-9620-6595B2D20EDE}"/>
              </c:ext>
            </c:extLst>
          </c:dPt>
          <c:dPt>
            <c:idx val="5"/>
            <c:bubble3D val="0"/>
            <c:spPr>
              <a:solidFill>
                <a:schemeClr val="accent2">
                  <a:tint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DE79-40E7-9620-6595B2D20EDE}"/>
              </c:ext>
            </c:extLst>
          </c:dPt>
          <c:dPt>
            <c:idx val="6"/>
            <c:bubble3D val="0"/>
            <c:spPr>
              <a:solidFill>
                <a:schemeClr val="accent2">
                  <a:tint val="2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DE79-40E7-9620-6595B2D20EDE}"/>
              </c:ext>
            </c:extLst>
          </c:dPt>
          <c:dPt>
            <c:idx val="7"/>
            <c:bubble3D val="0"/>
            <c:spPr>
              <a:solidFill>
                <a:schemeClr val="accent2">
                  <a:tint val="9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DE79-40E7-9620-6595B2D20EDE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'FY2024 Revenues'!$B$35:$B$37</c:f>
              <c:strCache>
                <c:ptCount val="3"/>
                <c:pt idx="0">
                  <c:v>State</c:v>
                </c:pt>
                <c:pt idx="1">
                  <c:v>Federal</c:v>
                </c:pt>
                <c:pt idx="2">
                  <c:v>Local</c:v>
                </c:pt>
              </c:strCache>
            </c:strRef>
          </c:cat>
          <c:val>
            <c:numRef>
              <c:f>'FY2024 Revenues'!$C$35:$C$37</c:f>
              <c:numCache>
                <c:formatCode>_("$"* #,##0.00_);_("$"* \(#,##0.00\);_("$"* "-"??_);_(@_)</c:formatCode>
                <c:ptCount val="3"/>
                <c:pt idx="0">
                  <c:v>30670127</c:v>
                </c:pt>
                <c:pt idx="1">
                  <c:v>4451587</c:v>
                </c:pt>
                <c:pt idx="2">
                  <c:v>12423513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E79-40E7-9620-6595B2D20E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plotVisOnly val="1"/>
    <c:dispBlanksAs val="zero"/>
    <c:showDLblsOverMax val="0"/>
  </c:chart>
  <c:spPr>
    <a:solidFill>
      <a:srgbClr val="FFFFFF"/>
    </a:solidFill>
    <a:ln w="3175" cap="flat" cmpd="sng" algn="ctr">
      <a:solidFill>
        <a:srgbClr val="000000"/>
      </a:solidFill>
      <a:prstDash val="solid"/>
      <a:round/>
    </a:ln>
    <a:effectLst/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60" b="0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b="1" dirty="0"/>
              <a:t>Alleghany</a:t>
            </a:r>
            <a:r>
              <a:rPr lang="en-US" b="1" baseline="0" dirty="0"/>
              <a:t> Highlands Public Schools </a:t>
            </a:r>
          </a:p>
          <a:p>
            <a:pPr>
              <a:defRPr/>
            </a:pPr>
            <a:r>
              <a:rPr lang="en-US" b="1" baseline="0" dirty="0"/>
              <a:t>2023 - 2024 </a:t>
            </a:r>
          </a:p>
          <a:p>
            <a:pPr>
              <a:defRPr/>
            </a:pPr>
            <a:r>
              <a:rPr lang="en-US" b="1" baseline="0" dirty="0"/>
              <a:t>Budgeted Expenditure Summary - School Operating Fund</a:t>
            </a: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60" b="0" i="0" u="none" strike="noStrike" kern="1200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title>
    <c:autoTitleDeleted val="0"/>
    <c:view3D>
      <c:rotX val="50"/>
      <c:rotY val="10"/>
      <c:rAngAx val="0"/>
      <c:perspective val="0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3140877598152424"/>
          <c:y val="0.2916671826652773"/>
          <c:w val="0.33833718244803695"/>
          <c:h val="0.45652254678043402"/>
        </c:manualLayout>
      </c:layout>
      <c:pie3DChart>
        <c:varyColors val="1"/>
        <c:ser>
          <c:idx val="0"/>
          <c:order val="0"/>
          <c:explosion val="2"/>
          <c:dPt>
            <c:idx val="0"/>
            <c:bubble3D val="0"/>
            <c:spPr>
              <a:solidFill>
                <a:schemeClr val="accent2">
                  <a:shade val="47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AC0B-4ACD-8ADF-46A9F63592B1}"/>
              </c:ext>
            </c:extLst>
          </c:dPt>
          <c:dPt>
            <c:idx val="1"/>
            <c:bubble3D val="0"/>
            <c:spPr>
              <a:solidFill>
                <a:schemeClr val="accent2">
                  <a:shade val="6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AC0B-4ACD-8ADF-46A9F63592B1}"/>
              </c:ext>
            </c:extLst>
          </c:dPt>
          <c:dPt>
            <c:idx val="2"/>
            <c:bubble3D val="0"/>
            <c:spPr>
              <a:solidFill>
                <a:schemeClr val="accent2">
                  <a:shade val="82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AC0B-4ACD-8ADF-46A9F63592B1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AC0B-4ACD-8ADF-46A9F63592B1}"/>
              </c:ext>
            </c:extLst>
          </c:dPt>
          <c:dPt>
            <c:idx val="4"/>
            <c:bubble3D val="0"/>
            <c:spPr>
              <a:solidFill>
                <a:schemeClr val="accent2">
                  <a:tint val="83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AC0B-4ACD-8ADF-46A9F63592B1}"/>
              </c:ext>
            </c:extLst>
          </c:dPt>
          <c:dPt>
            <c:idx val="5"/>
            <c:bubble3D val="0"/>
            <c:spPr>
              <a:solidFill>
                <a:schemeClr val="accent2">
                  <a:tint val="6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AC0B-4ACD-8ADF-46A9F63592B1}"/>
              </c:ext>
            </c:extLst>
          </c:dPt>
          <c:dPt>
            <c:idx val="6"/>
            <c:bubble3D val="0"/>
            <c:spPr>
              <a:solidFill>
                <a:schemeClr val="accent2">
                  <a:tint val="48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AC0B-4ACD-8ADF-46A9F63592B1}"/>
              </c:ext>
            </c:extLst>
          </c:dPt>
          <c:dPt>
            <c:idx val="7"/>
            <c:bubble3D val="0"/>
            <c:spPr>
              <a:solidFill>
                <a:schemeClr val="accent2">
                  <a:tint val="3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AC0B-4ACD-8ADF-46A9F63592B1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'FY2024 Revenues'!$B$35:$B$41</c:f>
              <c:strCache>
                <c:ptCount val="7"/>
                <c:pt idx="0">
                  <c:v>Instruction </c:v>
                </c:pt>
                <c:pt idx="1">
                  <c:v>Administration, Attendance &amp; Health </c:v>
                </c:pt>
                <c:pt idx="2">
                  <c:v>Pupil Transportation </c:v>
                </c:pt>
                <c:pt idx="3">
                  <c:v>Operation &amp; Maintenance </c:v>
                </c:pt>
                <c:pt idx="4">
                  <c:v>Facilities </c:v>
                </c:pt>
                <c:pt idx="5">
                  <c:v>Technology </c:v>
                </c:pt>
                <c:pt idx="6">
                  <c:v>Contingency </c:v>
                </c:pt>
              </c:strCache>
            </c:strRef>
          </c:cat>
          <c:val>
            <c:numRef>
              <c:f>'FY2024 Revenues'!$C$35:$C$41</c:f>
              <c:numCache>
                <c:formatCode>_("$"* #,##0.00_);_("$"* \(#,##0.00\);_("$"* "-"??_);_(@_)</c:formatCode>
                <c:ptCount val="7"/>
                <c:pt idx="0">
                  <c:v>29692157</c:v>
                </c:pt>
                <c:pt idx="1">
                  <c:v>4112172</c:v>
                </c:pt>
                <c:pt idx="2">
                  <c:v>3251425</c:v>
                </c:pt>
                <c:pt idx="3">
                  <c:v>4359481</c:v>
                </c:pt>
                <c:pt idx="4">
                  <c:v>4068418</c:v>
                </c:pt>
                <c:pt idx="5">
                  <c:v>1386574</c:v>
                </c:pt>
                <c:pt idx="6">
                  <c:v>675000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AC0B-4ACD-8ADF-46A9F63592B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plotVisOnly val="1"/>
    <c:dispBlanksAs val="zero"/>
    <c:showDLblsOverMax val="0"/>
  </c:chart>
  <c:spPr>
    <a:solidFill>
      <a:srgbClr val="FFFFFF"/>
    </a:solidFill>
    <a:ln w="3175" cap="flat" cmpd="sng" algn="ctr">
      <a:solidFill>
        <a:srgbClr val="000000"/>
      </a:solidFill>
      <a:prstDash val="solid"/>
      <a:round/>
    </a:ln>
    <a:effectLst/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3043343" cy="467071"/>
          </a:xfrm>
          <a:prstGeom prst="rect">
            <a:avLst/>
          </a:prstGeom>
        </p:spPr>
        <p:txBody>
          <a:bodyPr vert="horz" lIns="93512" tIns="46754" rIns="93512" bIns="4675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40" y="1"/>
            <a:ext cx="3043343" cy="467071"/>
          </a:xfrm>
          <a:prstGeom prst="rect">
            <a:avLst/>
          </a:prstGeom>
        </p:spPr>
        <p:txBody>
          <a:bodyPr vert="horz" lIns="93512" tIns="46754" rIns="93512" bIns="46754" rtlCol="0"/>
          <a:lstStyle>
            <a:lvl1pPr algn="r">
              <a:defRPr sz="1200"/>
            </a:lvl1pPr>
          </a:lstStyle>
          <a:p>
            <a:r>
              <a:rPr lang="en-US" dirty="0"/>
              <a:t>3/7/2016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8842038"/>
            <a:ext cx="3043343" cy="467070"/>
          </a:xfrm>
          <a:prstGeom prst="rect">
            <a:avLst/>
          </a:prstGeom>
        </p:spPr>
        <p:txBody>
          <a:bodyPr vert="horz" lIns="93512" tIns="46754" rIns="93512" bIns="46754" rtlCol="0" anchor="b"/>
          <a:lstStyle>
            <a:lvl1pPr algn="l">
              <a:defRPr sz="1200"/>
            </a:lvl1pPr>
          </a:lstStyle>
          <a:p>
            <a:r>
              <a:rPr lang="en-US" dirty="0"/>
              <a:t>Page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40" y="8842038"/>
            <a:ext cx="3043343" cy="467070"/>
          </a:xfrm>
          <a:prstGeom prst="rect">
            <a:avLst/>
          </a:prstGeom>
        </p:spPr>
        <p:txBody>
          <a:bodyPr vert="horz" lIns="93512" tIns="46754" rIns="93512" bIns="46754" rtlCol="0" anchor="b"/>
          <a:lstStyle>
            <a:lvl1pPr algn="r">
              <a:defRPr sz="1200"/>
            </a:lvl1pPr>
          </a:lstStyle>
          <a:p>
            <a:fld id="{3A7408F0-5604-47C0-8014-05BF7A97E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2493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44154" cy="465773"/>
          </a:xfrm>
          <a:prstGeom prst="rect">
            <a:avLst/>
          </a:prstGeom>
        </p:spPr>
        <p:txBody>
          <a:bodyPr vert="horz" lIns="92490" tIns="46248" rIns="92490" bIns="4624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327" y="1"/>
            <a:ext cx="3044153" cy="465773"/>
          </a:xfrm>
          <a:prstGeom prst="rect">
            <a:avLst/>
          </a:prstGeom>
        </p:spPr>
        <p:txBody>
          <a:bodyPr vert="horz" lIns="92490" tIns="46248" rIns="92490" bIns="46248" rtlCol="0"/>
          <a:lstStyle>
            <a:lvl1pPr algn="r">
              <a:defRPr sz="1200"/>
            </a:lvl1pPr>
          </a:lstStyle>
          <a:p>
            <a:r>
              <a:rPr lang="en-US" dirty="0"/>
              <a:t>3/7/2016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613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0" tIns="46248" rIns="92490" bIns="4624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3120" y="4422467"/>
            <a:ext cx="5618480" cy="4188778"/>
          </a:xfrm>
          <a:prstGeom prst="rect">
            <a:avLst/>
          </a:prstGeom>
        </p:spPr>
        <p:txBody>
          <a:bodyPr vert="horz" lIns="92490" tIns="46248" rIns="92490" bIns="4624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41741"/>
            <a:ext cx="3044154" cy="465773"/>
          </a:xfrm>
          <a:prstGeom prst="rect">
            <a:avLst/>
          </a:prstGeom>
        </p:spPr>
        <p:txBody>
          <a:bodyPr vert="horz" lIns="92490" tIns="46248" rIns="92490" bIns="46248" rtlCol="0" anchor="b"/>
          <a:lstStyle>
            <a:lvl1pPr algn="l">
              <a:defRPr sz="1200"/>
            </a:lvl1pPr>
          </a:lstStyle>
          <a:p>
            <a:r>
              <a:rPr lang="en-US" dirty="0"/>
              <a:t>Page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327" y="8841741"/>
            <a:ext cx="3044153" cy="465773"/>
          </a:xfrm>
          <a:prstGeom prst="rect">
            <a:avLst/>
          </a:prstGeom>
        </p:spPr>
        <p:txBody>
          <a:bodyPr vert="horz" lIns="92490" tIns="46248" rIns="92490" bIns="46248" rtlCol="0" anchor="b"/>
          <a:lstStyle>
            <a:lvl1pPr algn="r">
              <a:defRPr sz="1200"/>
            </a:lvl1pPr>
          </a:lstStyle>
          <a:p>
            <a:fld id="{7E14BC76-4ECA-415E-A298-01F2500672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58651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6A021-B7D9-4B63-8493-3FBD12FB3BAF}" type="datetime1">
              <a:rPr lang="en-US" smtClean="0"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A731-8989-47E3-A648-0602C90D17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5400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91608-FE6C-41C2-A56A-2CE3EC49030C}" type="datetime1">
              <a:rPr lang="en-US" smtClean="0"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A731-8989-47E3-A648-0602C90D17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78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06C39-FDDC-435F-A218-2FC066256839}" type="datetime1">
              <a:rPr lang="en-US" smtClean="0"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A731-8989-47E3-A648-0602C90D17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361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F6A5A-A738-4B0F-B2C8-5C75F5D6AD00}" type="datetime1">
              <a:rPr lang="en-US" smtClean="0"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A731-8989-47E3-A648-0602C90D17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372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9F8B-7E5D-4069-B83D-77C228E35861}" type="datetime1">
              <a:rPr lang="en-US" smtClean="0"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A731-8989-47E3-A648-0602C90D17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268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5EA19-433C-4EF2-BA06-C65A16A91969}" type="datetime1">
              <a:rPr lang="en-US" smtClean="0"/>
              <a:t>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A731-8989-47E3-A648-0602C90D17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57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49018-0758-4BF8-8827-1D9016D353C2}" type="datetime1">
              <a:rPr lang="en-US" smtClean="0"/>
              <a:t>1/24/2024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A731-8989-47E3-A648-0602C90D17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56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8E1F-B572-4EA8-B8CA-73036BB6BD9A}" type="datetime1">
              <a:rPr lang="en-US" smtClean="0"/>
              <a:t>1/24/2024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A731-8989-47E3-A648-0602C90D17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474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22ACF-2C16-4F2D-A0C8-32AB1324C784}" type="datetime1">
              <a:rPr lang="en-US" smtClean="0"/>
              <a:t>1/24/2024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A731-8989-47E3-A648-0602C90D17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49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AFEBEEC-74A9-4BCB-8FB8-4F944C190C31}" type="datetime1">
              <a:rPr lang="en-US" smtClean="0"/>
              <a:t>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E0A731-8989-47E3-A648-0602C90D17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849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CAFC-A0EC-4C97-9B0A-1D7C5C2435DD}" type="datetime1">
              <a:rPr lang="en-US" smtClean="0"/>
              <a:t>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A731-8989-47E3-A648-0602C90D17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103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847A030-DC26-43D0-82F6-69546665C16C}" type="datetime1">
              <a:rPr lang="en-US" smtClean="0"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4E0A731-8989-47E3-A648-0602C90D17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32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A731-8989-47E3-A648-0602C90D176F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0955392"/>
              </p:ext>
            </p:extLst>
          </p:nvPr>
        </p:nvGraphicFramePr>
        <p:xfrm>
          <a:off x="385157" y="984243"/>
          <a:ext cx="8582025" cy="5133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07" y="85459"/>
            <a:ext cx="1640794" cy="683662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825819"/>
              </p:ext>
            </p:extLst>
          </p:nvPr>
        </p:nvGraphicFramePr>
        <p:xfrm>
          <a:off x="5258782" y="4663439"/>
          <a:ext cx="3708400" cy="647700"/>
        </p:xfrm>
        <a:graphic>
          <a:graphicData uri="http://schemas.openxmlformats.org/drawingml/2006/table">
            <a:tbl>
              <a:tblPr/>
              <a:tblGrid>
                <a:gridCol w="2388730">
                  <a:extLst>
                    <a:ext uri="{9D8B030D-6E8A-4147-A177-3AD203B41FA5}">
                      <a16:colId xmlns:a16="http://schemas.microsoft.com/office/drawing/2014/main" val="2407364049"/>
                    </a:ext>
                  </a:extLst>
                </a:gridCol>
                <a:gridCol w="1319670">
                  <a:extLst>
                    <a:ext uri="{9D8B030D-6E8A-4147-A177-3AD203B41FA5}">
                      <a16:colId xmlns:a16="http://schemas.microsoft.com/office/drawing/2014/main" val="1307631435"/>
                    </a:ext>
                  </a:extLst>
                </a:gridCol>
              </a:tblGrid>
              <a:tr h="143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State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 $         30,670,127.00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2323518"/>
                  </a:ext>
                </a:extLst>
              </a:tr>
              <a:tr h="143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Federal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 $          4,451,587.00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9396520"/>
                  </a:ext>
                </a:extLst>
              </a:tr>
              <a:tr h="143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Local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 $         12,423,513.00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5469423"/>
                  </a:ext>
                </a:extLst>
              </a:tr>
              <a:tr h="143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 $         47,545,227.00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6472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5465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A731-8989-47E3-A648-0602C90D176F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0122433"/>
              </p:ext>
            </p:extLst>
          </p:nvPr>
        </p:nvGraphicFramePr>
        <p:xfrm>
          <a:off x="73170" y="831273"/>
          <a:ext cx="8655195" cy="5228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07" y="85459"/>
            <a:ext cx="1640794" cy="683662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663212"/>
              </p:ext>
            </p:extLst>
          </p:nvPr>
        </p:nvGraphicFramePr>
        <p:xfrm>
          <a:off x="5019965" y="4673138"/>
          <a:ext cx="3708400" cy="1295400"/>
        </p:xfrm>
        <a:graphic>
          <a:graphicData uri="http://schemas.openxmlformats.org/drawingml/2006/table">
            <a:tbl>
              <a:tblPr/>
              <a:tblGrid>
                <a:gridCol w="2388730">
                  <a:extLst>
                    <a:ext uri="{9D8B030D-6E8A-4147-A177-3AD203B41FA5}">
                      <a16:colId xmlns:a16="http://schemas.microsoft.com/office/drawing/2014/main" val="770421537"/>
                    </a:ext>
                  </a:extLst>
                </a:gridCol>
                <a:gridCol w="1319670">
                  <a:extLst>
                    <a:ext uri="{9D8B030D-6E8A-4147-A177-3AD203B41FA5}">
                      <a16:colId xmlns:a16="http://schemas.microsoft.com/office/drawing/2014/main" val="3872591911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Instruction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 $         29,692,157.00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096601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Administration, Attendance &amp; Health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 $          4,112,172.00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470373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Pupil Transportation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 $          3,251,425.00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230509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Operation &amp; Maintenance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 $          4,359,481.00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300900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Facilities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 $          4,068,418.00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50769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Technology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 $          1,386,574.00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642409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Contingency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 $             675,000.00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262717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 $         47,545,227.00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9345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03253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35970</TotalTime>
  <Words>83</Words>
  <Application>Microsoft Office PowerPoint</Application>
  <PresentationFormat>Letter Paper (8.5x11 in)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Retrospect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Superintendent’s Proposed Budget Fiscal Year 2016-17</dc:title>
  <dc:creator>ekotulka</dc:creator>
  <cp:lastModifiedBy>Shannon</cp:lastModifiedBy>
  <cp:revision>646</cp:revision>
  <cp:lastPrinted>2023-03-13T19:57:08Z</cp:lastPrinted>
  <dcterms:created xsi:type="dcterms:W3CDTF">2016-01-05T15:35:34Z</dcterms:created>
  <dcterms:modified xsi:type="dcterms:W3CDTF">2024-01-24T21:33:40Z</dcterms:modified>
</cp:coreProperties>
</file>